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317" r:id="rId2"/>
    <p:sldId id="325" r:id="rId3"/>
    <p:sldId id="318" r:id="rId4"/>
    <p:sldId id="327" r:id="rId5"/>
    <p:sldId id="319" r:id="rId6"/>
    <p:sldId id="320" r:id="rId7"/>
    <p:sldId id="352" r:id="rId8"/>
    <p:sldId id="328" r:id="rId9"/>
    <p:sldId id="350" r:id="rId10"/>
    <p:sldId id="351" r:id="rId11"/>
    <p:sldId id="321" r:id="rId12"/>
    <p:sldId id="322" r:id="rId13"/>
    <p:sldId id="355" r:id="rId14"/>
    <p:sldId id="331" r:id="rId15"/>
    <p:sldId id="332" r:id="rId16"/>
    <p:sldId id="353" r:id="rId17"/>
    <p:sldId id="333" r:id="rId18"/>
    <p:sldId id="334" r:id="rId19"/>
    <p:sldId id="347" r:id="rId20"/>
    <p:sldId id="338" r:id="rId21"/>
    <p:sldId id="339" r:id="rId22"/>
    <p:sldId id="340" r:id="rId23"/>
    <p:sldId id="323" r:id="rId24"/>
    <p:sldId id="324" r:id="rId25"/>
    <p:sldId id="329" r:id="rId26"/>
    <p:sldId id="330" r:id="rId27"/>
    <p:sldId id="354" r:id="rId28"/>
    <p:sldId id="348" r:id="rId29"/>
    <p:sldId id="349" r:id="rId30"/>
    <p:sldId id="30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176870E-EDAA-4A84-BD99-4283A6D6EB48}">
          <p14:sldIdLst>
            <p14:sldId id="317"/>
            <p14:sldId id="325"/>
            <p14:sldId id="318"/>
            <p14:sldId id="327"/>
            <p14:sldId id="319"/>
            <p14:sldId id="320"/>
            <p14:sldId id="352"/>
            <p14:sldId id="328"/>
            <p14:sldId id="350"/>
            <p14:sldId id="351"/>
            <p14:sldId id="321"/>
            <p14:sldId id="322"/>
            <p14:sldId id="355"/>
            <p14:sldId id="331"/>
            <p14:sldId id="332"/>
            <p14:sldId id="353"/>
            <p14:sldId id="333"/>
            <p14:sldId id="334"/>
            <p14:sldId id="347"/>
            <p14:sldId id="338"/>
            <p14:sldId id="339"/>
            <p14:sldId id="340"/>
            <p14:sldId id="323"/>
            <p14:sldId id="324"/>
            <p14:sldId id="329"/>
            <p14:sldId id="330"/>
            <p14:sldId id="354"/>
            <p14:sldId id="348"/>
            <p14:sldId id="349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2606" y="10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A8A6AE-CCAA-428C-9064-B88B7822BAE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61A3C-703C-4A06-825B-9521E359C4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9250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F61A3C-703C-4A06-825B-9521E359C4C9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6459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F61A3C-703C-4A06-825B-9521E359C4C9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4866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F61A3C-703C-4A06-825B-9521E359C4C9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4369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42512-2464-18A5-4AF3-B3C8CA8EB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E14335-CD94-7B13-89E1-1721EF59D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00FF6-E0F0-4826-8082-3D863BB7F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0EB48-EE7B-2E10-DB71-A970AEB96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1695-0EF1-580F-FA9F-C01196DFF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914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AFBD3-28B3-7E87-CCC5-456F8D6F1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BD4069-665A-5870-5350-04BB6EBACF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5158D-C982-397F-2048-987E9EC04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086E4-4EAB-8CB7-B1A1-B51548822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560B0-409A-7143-3B28-82E2A7158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9224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DF9073-8324-7569-33C7-FD8798B8BD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5E8176-CF1B-9E33-FBFF-35B92E77C2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B03C9-DA1C-2D19-E2CF-919FF5FE1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FD5B1-968A-FB95-8E23-98AAAC0FD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91A65-5A96-5992-DB32-8446FD279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9016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42292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80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19D0F-F949-6B5A-CF54-7BE63B447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78611-17DD-75A8-A5C8-637153E89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4D9AE-B957-2B21-58E1-2905B956F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77194-764E-E95B-69A5-DC7D82952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688BD-6D92-60BB-5DB0-23E578C6A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3472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435D8-5935-5E41-0A4F-BD29C7DA4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ED38B-1CB2-470D-6FFA-925DB0DAC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11DB7-747E-71F7-642B-84D2D442C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17E70-34D9-4B17-CCF4-085D2DA52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B17DD-9E88-D84A-4883-D4AA168FF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508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13534-813A-B99C-9E7A-5C8681452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7A221-7D64-EF36-4E37-521E3DC0A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63BEBD-9F15-6914-A696-72A3EDA50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BEF77F-51A6-6779-4BCF-3B03E3027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C5FDC-DE99-DA58-FDC0-F4C2CA7B1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72656-8D54-2E35-4731-A827A6A3B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274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BB9E7-1B91-9D30-678F-2E01AC7A2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26054-DA2E-6990-0239-D43368A0E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B959E-D969-A1E7-5702-650541EB6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B8C9F6-6185-0139-9279-1978BFA6F7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A24992-8226-A245-148F-B766F9580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3D03AE-B5ED-9D25-1847-FEFAA01BB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849A8E-A381-3936-E848-586B3AC4D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37ED8-0828-1D9E-4B94-2E3C68100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028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F57FD-67F3-A4FD-00F0-81447F9F3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999F43-535C-5E02-DB5C-A1DD2DA67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9874F-CB29-4BA3-1244-BDCF2D222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C5ADB1-E61A-E33E-5EBC-7A218CC47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648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2893CC-8D35-1C13-192A-0F2F2609D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61A8A5-7CB0-ABE5-54CD-3E63D1D29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ED0471-1AA5-73E7-8926-C35C38BBC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614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733B5-DC59-8D02-7399-60FCD8546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C5A3F-3FA3-2427-75E5-41547E8DE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FD9BE6-1043-05A1-62AA-6580DA4B8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6907B-B395-DFDD-6221-6695C25C6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A82B7-1869-4A03-96E7-6E81A76BF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8F39D-4607-474D-0B9D-2466DB54A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9852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C3FFF-D378-9C8E-8DB1-E623234B1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3445EC-8B50-9EB4-A2A4-0A493D6B12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9FC76-0378-E4FD-A41B-126CF9FEEF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8F041-8137-557E-CCE6-254A5D65B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D6A1C4-D821-F118-2677-1BD9F5C76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56240F-5771-3C5C-0754-033DE5DF8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828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D64F97-472B-3336-E9DC-8A86824E8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19C89-DAD8-572A-6F5F-BE5DCA7B2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06AB9-16EE-2B3A-8D3B-22F7CBF023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621E2-DB39-4A70-BC1C-66E015386929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712CE-43F2-753C-C780-CCE8012DEF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87683-EAC7-4340-D423-B2AC7ED4BA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69CB8-FC30-4C1B-95FC-2E25870204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93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anchor="ctr">
            <a:normAutofit/>
          </a:bodyPr>
          <a:lstStyle/>
          <a:p>
            <a:r>
              <a:rPr lang="en-US" sz="5400" b="1" i="1" dirty="0">
                <a:latin typeface="Aptos Narrow" panose="020B0004020202020204" pitchFamily="34" charset="0"/>
              </a:rPr>
              <a:t>ANALOG ELECTRONIC CIRCUITS COURSE PROJECT </a:t>
            </a:r>
            <a:br>
              <a:rPr lang="en-US" sz="5400" b="1" i="1" dirty="0">
                <a:latin typeface="Aptos Narrow" panose="020B0004020202020204" pitchFamily="34" charset="0"/>
              </a:rPr>
            </a:br>
            <a:br>
              <a:rPr lang="en-US" sz="5400" b="1" i="1" dirty="0">
                <a:latin typeface="Aptos Narrow" panose="020B0004020202020204" pitchFamily="34" charset="0"/>
              </a:rPr>
            </a:br>
            <a:r>
              <a:rPr lang="en-US" sz="5400" b="1" i="1" dirty="0">
                <a:latin typeface="Aptos Narrow" panose="020B0004020202020204" pitchFamily="34" charset="0"/>
              </a:rPr>
              <a:t>QUADRATURE DOWN OSCILLATOR</a:t>
            </a:r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3E1F-F63C-5C73-8B99-8E2E6DBC7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1" dirty="0">
                <a:latin typeface="Aptos Narrow" panose="020B0004020202020204" pitchFamily="34" charset="0"/>
              </a:rPr>
              <a:t>FFT OF COS OUTPUT OF OSCILLATOR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6C6655-10F2-6C7E-8229-39A86D4E1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56" y="1492652"/>
            <a:ext cx="10741306" cy="490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27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3C4914-4225-DFE4-E91A-32561D1D06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pPr algn="ctr"/>
            <a:r>
              <a:rPr lang="en-US" b="1" i="1" dirty="0">
                <a:latin typeface="Aptos Narrow" panose="020B0004020202020204" pitchFamily="34" charset="0"/>
              </a:rPr>
              <a:t>            MIXER(SWITCH)</a:t>
            </a:r>
            <a:endParaRPr lang="en-IN" b="1" i="1" dirty="0">
              <a:latin typeface="Aptos Narrow" panose="020B00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D1473B-89D8-F9F5-7C43-2DABE92DD40E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2458065" y="1602659"/>
            <a:ext cx="5181600" cy="4633298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/>
              <a:t>                       CIRCUIT DIAGRAM</a:t>
            </a:r>
            <a:endParaRPr lang="en-IN" b="1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D99B3D-E5BE-5A1B-BA13-594F0ADAD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402" y="2212258"/>
            <a:ext cx="7881359" cy="435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286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1FDDB3-8C0C-F0FB-8BAA-C7DDC686E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latin typeface="Aptos Narrow" panose="020B0004020202020204" pitchFamily="34" charset="0"/>
              </a:rPr>
              <a:t>WORKING OF A MIXER (SWITCH)</a:t>
            </a:r>
            <a:endParaRPr lang="en-IN" b="1" i="1" dirty="0">
              <a:latin typeface="Aptos Narrow" panose="020B000402020202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19CBC8-991A-8C3E-7661-A46FCA3EE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555" y="1612490"/>
            <a:ext cx="11670890" cy="5024284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 mixer in this circuit is biased in such a way that it will always be in linear mode. In order to do this we make the </a:t>
            </a:r>
            <a:r>
              <a:rPr lang="en-US" sz="2000" dirty="0" err="1"/>
              <a:t>Vbias</a:t>
            </a:r>
            <a:r>
              <a:rPr lang="en-US" sz="2000" dirty="0"/>
              <a:t> value equal to threshold voltage for </a:t>
            </a:r>
            <a:r>
              <a:rPr lang="en-US" sz="2000" dirty="0" err="1"/>
              <a:t>Vgs</a:t>
            </a:r>
            <a:r>
              <a:rPr lang="en-US" sz="2000" dirty="0"/>
              <a:t>&gt;Vth condition to satisfy. </a:t>
            </a:r>
          </a:p>
          <a:p>
            <a:r>
              <a:rPr lang="en-US" sz="2000" dirty="0"/>
              <a:t>The current in linear mode Id =</a:t>
            </a: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µ</a:t>
            </a:r>
            <a:r>
              <a:rPr lang="en-IN" sz="20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</a:t>
            </a: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(W/L) (V</a:t>
            </a:r>
            <a:r>
              <a:rPr lang="en-IN" sz="20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GS</a:t>
            </a: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-V</a:t>
            </a:r>
            <a:r>
              <a:rPr lang="en-IN" sz="20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VDS   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GS =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OSC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 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 -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DS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 –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 =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µ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(W/L) (V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OSC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 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 -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(V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 -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OSC 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&gt;&gt; V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</a:t>
            </a:r>
            <a:r>
              <a:rPr lang="en-IN" sz="1800" kern="1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IN" sz="2400" kern="1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ignoring the value of the vin wrt vosc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 =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µ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(W/L) (V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OSC 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(V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 -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order to get the output as the multiplication of the 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the 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OSC  , 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 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 = 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µ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(W/L) (V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OSC  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(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so the current flows in reverse direction that means source and drain </a:t>
            </a:r>
            <a:r>
              <a:rPr lang="en-IN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the mosfet are exchanged.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switchoutput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I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 R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  = 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µ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(W/L) (V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OSC  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(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R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en-IN" sz="1800" kern="100" baseline="-25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400" baseline="30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118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6F0A9-54C1-9A55-1C96-74BDC6648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1" dirty="0">
                <a:latin typeface="Aptos Narrow" panose="020B0004020202020204" pitchFamily="34" charset="0"/>
              </a:rPr>
              <a:t>Mixer Parameters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4B8358-9088-D3E8-1BDF-369A4EC5B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7584" y="2483189"/>
            <a:ext cx="4391638" cy="369621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D005D5-5DBB-83CD-0902-F1A6D4CAF0E3}"/>
              </a:ext>
            </a:extLst>
          </p:cNvPr>
          <p:cNvSpPr txBox="1"/>
          <p:nvPr/>
        </p:nvSpPr>
        <p:spPr>
          <a:xfrm>
            <a:off x="6204155" y="2443781"/>
            <a:ext cx="42770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The value of R</a:t>
            </a:r>
            <a:r>
              <a:rPr lang="en-IN" baseline="-25000" dirty="0"/>
              <a:t>BIAS</a:t>
            </a:r>
            <a:r>
              <a:rPr lang="en-IN" dirty="0"/>
              <a:t> = 1M ohm</a:t>
            </a:r>
          </a:p>
          <a:p>
            <a:pPr algn="l"/>
            <a:r>
              <a:rPr lang="en-IN" dirty="0"/>
              <a:t>This value is very high because</a:t>
            </a: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r>
              <a:rPr lang="en-IN" dirty="0"/>
              <a:t>The value of C</a:t>
            </a:r>
            <a:r>
              <a:rPr lang="en-IN" baseline="-25000" dirty="0"/>
              <a:t>c</a:t>
            </a:r>
            <a:r>
              <a:rPr lang="en-IN" dirty="0"/>
              <a:t> = 10 </a:t>
            </a:r>
            <a:r>
              <a:rPr lang="en-IN" dirty="0" err="1"/>
              <a:t>uF</a:t>
            </a:r>
            <a:endParaRPr lang="en-IN" dirty="0"/>
          </a:p>
          <a:p>
            <a:pPr algn="l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DAB816-6867-A3C5-1E5C-6A0E0900A23F}"/>
              </a:ext>
            </a:extLst>
          </p:cNvPr>
          <p:cNvSpPr txBox="1"/>
          <p:nvPr/>
        </p:nvSpPr>
        <p:spPr>
          <a:xfrm>
            <a:off x="1986117" y="2074449"/>
            <a:ext cx="2713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MOSFET PARAMETERS</a:t>
            </a:r>
          </a:p>
        </p:txBody>
      </p:sp>
    </p:spTree>
    <p:extLst>
      <p:ext uri="{BB962C8B-B14F-4D97-AF65-F5344CB8AC3E}">
        <p14:creationId xmlns:p14="http://schemas.microsoft.com/office/powerpoint/2010/main" val="2737302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02E67-FC57-4690-0340-89B984016DC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2322" y="275303"/>
            <a:ext cx="8893277" cy="707360"/>
          </a:xfrm>
        </p:spPr>
        <p:txBody>
          <a:bodyPr/>
          <a:lstStyle/>
          <a:p>
            <a:pPr algn="ctr"/>
            <a:r>
              <a:rPr lang="en-IN" b="1" i="1" dirty="0">
                <a:latin typeface="Aptos Narrow" panose="020B0004020202020204" pitchFamily="34" charset="0"/>
              </a:rPr>
              <a:t>Transient Plots for varying V</a:t>
            </a:r>
            <a:r>
              <a:rPr lang="en-IN" b="1" i="1" baseline="-25000" dirty="0">
                <a:latin typeface="Aptos Narrow" panose="020B0004020202020204" pitchFamily="34" charset="0"/>
              </a:rPr>
              <a:t>IF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1C1FE8-A146-F248-4600-1A78BBDCC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51" y="1760551"/>
            <a:ext cx="11611897" cy="45222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089740-9E01-7BE4-B116-652D576CBB8E}"/>
              </a:ext>
            </a:extLst>
          </p:cNvPr>
          <p:cNvSpPr txBox="1"/>
          <p:nvPr/>
        </p:nvSpPr>
        <p:spPr>
          <a:xfrm>
            <a:off x="4571999" y="1206553"/>
            <a:ext cx="8318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95kHz, 98kHz, 99kHz</a:t>
            </a:r>
          </a:p>
        </p:txBody>
      </p:sp>
    </p:spTree>
    <p:extLst>
      <p:ext uri="{BB962C8B-B14F-4D97-AF65-F5344CB8AC3E}">
        <p14:creationId xmlns:p14="http://schemas.microsoft.com/office/powerpoint/2010/main" val="1229788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A4571B-3AF3-FFE2-B375-287E3160D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290" y="730782"/>
            <a:ext cx="11405419" cy="41468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4DDC5F-FAE5-EC43-ACB7-1D78C6DCC6DD}"/>
              </a:ext>
            </a:extLst>
          </p:cNvPr>
          <p:cNvSpPr txBox="1"/>
          <p:nvPr/>
        </p:nvSpPr>
        <p:spPr>
          <a:xfrm>
            <a:off x="4640827" y="5122607"/>
            <a:ext cx="7000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101kHz, 102kHz, 105kHz</a:t>
            </a:r>
          </a:p>
        </p:txBody>
      </p:sp>
    </p:spTree>
    <p:extLst>
      <p:ext uri="{BB962C8B-B14F-4D97-AF65-F5344CB8AC3E}">
        <p14:creationId xmlns:p14="http://schemas.microsoft.com/office/powerpoint/2010/main" val="784334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FFA1B-EEBA-0FC1-5C3C-99B3E7416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form of the output of the mixer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6593B8-CB54-0AB8-F31F-973ACF0BC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874" y="1690688"/>
            <a:ext cx="8221222" cy="13908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A2B62C-2068-3A77-AB63-BCB408B36269}"/>
              </a:ext>
            </a:extLst>
          </p:cNvPr>
          <p:cNvSpPr txBox="1"/>
          <p:nvPr/>
        </p:nvSpPr>
        <p:spPr>
          <a:xfrm>
            <a:off x="599768" y="3352800"/>
            <a:ext cx="113759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So according to this formula there are two signals : one with a low frequency and on with high. When we pass the signal through a low pass circuit the high frequency component is getting attenuated and the </a:t>
            </a:r>
            <a:r>
              <a:rPr lang="en-US" dirty="0" err="1"/>
              <a:t>the</a:t>
            </a:r>
            <a:r>
              <a:rPr lang="en-US" dirty="0"/>
              <a:t> low frequency signal is outputted. That’s the reason why the output frequency of the QDC is less compared to the input.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130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68FD22-EF32-AF78-5D6B-B3E6F0B50848}"/>
              </a:ext>
            </a:extLst>
          </p:cNvPr>
          <p:cNvSpPr txBox="1"/>
          <p:nvPr/>
        </p:nvSpPr>
        <p:spPr>
          <a:xfrm>
            <a:off x="4283243" y="3151686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95kHz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C72C2D-2EC9-0F9B-437A-ACF790CB4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483" y="445961"/>
            <a:ext cx="5140865" cy="2632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F67DE3-556E-1D78-5046-0BCFD92D2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5654" y="452284"/>
            <a:ext cx="5140863" cy="2632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7BAF5D-1CEE-2E90-5648-C25B1A1BD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118" y="3544047"/>
            <a:ext cx="5145230" cy="27204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6DD4EC7-12C7-1D28-96AA-E87C1D64E6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3726" y="3588320"/>
            <a:ext cx="5112791" cy="272043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74AD1F4-17F9-E60B-71CF-CB77C047B547}"/>
              </a:ext>
            </a:extLst>
          </p:cNvPr>
          <p:cNvSpPr txBox="1"/>
          <p:nvPr/>
        </p:nvSpPr>
        <p:spPr>
          <a:xfrm>
            <a:off x="3962400" y="6321399"/>
            <a:ext cx="5374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fin = 98kHz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61E4FB-C769-A1FD-13D9-FAFD8E711D56}"/>
              </a:ext>
            </a:extLst>
          </p:cNvPr>
          <p:cNvSpPr txBox="1"/>
          <p:nvPr/>
        </p:nvSpPr>
        <p:spPr>
          <a:xfrm>
            <a:off x="737419" y="167269"/>
            <a:ext cx="1927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Sine wave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6053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B37811-A3C3-266C-745F-E0F2E8525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561" y="296445"/>
            <a:ext cx="5834378" cy="26245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BDAD85-ADD7-ABA3-26C3-FE032B43C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613" y="296446"/>
            <a:ext cx="5654826" cy="26245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E65082-F361-3770-09C2-A78BC7A809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827" y="3622718"/>
            <a:ext cx="5847112" cy="26245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CB0E1D-6B18-4714-2F66-0A79D2EF2B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5347" y="3622718"/>
            <a:ext cx="5654826" cy="26410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B5560E-7C1D-547B-3819-220AA72528C0}"/>
              </a:ext>
            </a:extLst>
          </p:cNvPr>
          <p:cNvSpPr txBox="1"/>
          <p:nvPr/>
        </p:nvSpPr>
        <p:spPr>
          <a:xfrm>
            <a:off x="3971492" y="3087193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99kHz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FAA465-2CF7-12B9-41C3-7FCBF9D1AAC8}"/>
              </a:ext>
            </a:extLst>
          </p:cNvPr>
          <p:cNvSpPr txBox="1"/>
          <p:nvPr/>
        </p:nvSpPr>
        <p:spPr>
          <a:xfrm>
            <a:off x="3756080" y="6376888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101kHz</a:t>
            </a:r>
          </a:p>
        </p:txBody>
      </p:sp>
    </p:spTree>
    <p:extLst>
      <p:ext uri="{BB962C8B-B14F-4D97-AF65-F5344CB8AC3E}">
        <p14:creationId xmlns:p14="http://schemas.microsoft.com/office/powerpoint/2010/main" val="3138549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64D6F0-67CE-6000-5039-22BA9E7A8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1" y="340812"/>
            <a:ext cx="5761220" cy="25971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639732-F9D2-F305-90DD-4C47930E6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134" y="340812"/>
            <a:ext cx="5287085" cy="2600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3EBD0D-238B-8BCE-06A5-4DAC4ECAB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1" y="3682999"/>
            <a:ext cx="5773413" cy="26001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9EE518-8212-9D4B-8B16-699C168CE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0134" y="3682899"/>
            <a:ext cx="5287085" cy="26002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947B81-F503-BDD2-2B74-9327968D45A6}"/>
              </a:ext>
            </a:extLst>
          </p:cNvPr>
          <p:cNvSpPr txBox="1"/>
          <p:nvPr/>
        </p:nvSpPr>
        <p:spPr>
          <a:xfrm>
            <a:off x="4213280" y="6332522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105kHz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4CDC2B-F736-ADD7-A2D5-434AD122AE1F}"/>
              </a:ext>
            </a:extLst>
          </p:cNvPr>
          <p:cNvSpPr txBox="1"/>
          <p:nvPr/>
        </p:nvSpPr>
        <p:spPr>
          <a:xfrm>
            <a:off x="4213280" y="3117221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102kHz</a:t>
            </a:r>
          </a:p>
        </p:txBody>
      </p:sp>
    </p:spTree>
    <p:extLst>
      <p:ext uri="{BB962C8B-B14F-4D97-AF65-F5344CB8AC3E}">
        <p14:creationId xmlns:p14="http://schemas.microsoft.com/office/powerpoint/2010/main" val="737601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63D52C-D323-9BE6-376C-444196036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i="1" dirty="0">
                <a:latin typeface="Aptos Narrow" panose="020B0004020202020204" pitchFamily="34" charset="0"/>
              </a:rPr>
              <a:t>THE APPLICATION OF THE QUADRATURE DOWN CONVERTER </a:t>
            </a:r>
            <a:endParaRPr lang="en-IN" sz="3200" b="1" i="1" dirty="0">
              <a:latin typeface="Aptos Narrow" panose="020B0004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884D32-72CA-E84E-1751-C6FD256C1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i="1" dirty="0">
                <a:latin typeface="Aptos Narrow" panose="020B0004020202020204" pitchFamily="34" charset="0"/>
              </a:rPr>
              <a:t>Down converters are used to down convert high frequency RF signals to a lower Intermediate frequency(IF). </a:t>
            </a:r>
          </a:p>
          <a:p>
            <a:r>
              <a:rPr lang="en-US" sz="2000" i="1" dirty="0">
                <a:latin typeface="Aptos Narrow" panose="020B0004020202020204" pitchFamily="34" charset="0"/>
              </a:rPr>
              <a:t>An I/Q down converter consists of two mixers: one for the I component and another for the Q component.</a:t>
            </a:r>
          </a:p>
          <a:p>
            <a:r>
              <a:rPr lang="en-US" sz="2000" i="1" dirty="0">
                <a:latin typeface="Aptos Narrow" panose="020B0004020202020204" pitchFamily="34" charset="0"/>
              </a:rPr>
              <a:t>The I mixer multiplies the RF signal by a local oscillator signal with a phase shift of 0 degrees.(In phase component)</a:t>
            </a:r>
          </a:p>
          <a:p>
            <a:r>
              <a:rPr lang="en-US" sz="2000" i="1" dirty="0">
                <a:latin typeface="Aptos Narrow" panose="020B0004020202020204" pitchFamily="34" charset="0"/>
              </a:rPr>
              <a:t>The Q mixer multiplies the RF signal by a local oscillator signal but with a phase shift of 90 degrees.</a:t>
            </a:r>
            <a:r>
              <a:rPr lang="en-IN" sz="2000" i="1" dirty="0">
                <a:latin typeface="Aptos Narrow" panose="020B0004020202020204" pitchFamily="34" charset="0"/>
              </a:rPr>
              <a:t> (quadrature component)</a:t>
            </a:r>
            <a:endParaRPr lang="en-US" sz="2000" i="1" dirty="0">
              <a:latin typeface="Aptos Narrow" panose="020B0004020202020204" pitchFamily="34" charset="0"/>
            </a:endParaRPr>
          </a:p>
          <a:p>
            <a:r>
              <a:rPr lang="en-US" sz="2000" b="0" i="1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Aptos Narrow" panose="020B0004020202020204" pitchFamily="34" charset="0"/>
              </a:rPr>
              <a:t>By using quadrature down conversion, we create two versions of the down converted signal with a </a:t>
            </a:r>
            <a:r>
              <a:rPr lang="en-US" sz="2000" i="1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Aptos Narrow" panose="020B0004020202020204" pitchFamily="34" charset="0"/>
              </a:rPr>
              <a:t>phase difference of 90 degrees which is used in doing the down conversion process.</a:t>
            </a:r>
            <a:endParaRPr lang="en-IN" sz="2000" i="1" dirty="0"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232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138FAF-6012-9274-34A3-BDE6BBB48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26" y="521110"/>
            <a:ext cx="5743074" cy="24102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D973B4-288F-46FB-C5C7-113893212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628" y="372859"/>
            <a:ext cx="5143445" cy="25584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3C8CA9-0A9C-B83B-2D53-F7C8B4F0C2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26" y="3429001"/>
            <a:ext cx="5743074" cy="25766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98CECE-38B9-3815-A55F-98FF7B149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627" y="3428999"/>
            <a:ext cx="5143446" cy="25766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EBAE9A-5929-0264-2F24-5A801F3765CC}"/>
              </a:ext>
            </a:extLst>
          </p:cNvPr>
          <p:cNvSpPr txBox="1"/>
          <p:nvPr/>
        </p:nvSpPr>
        <p:spPr>
          <a:xfrm>
            <a:off x="4467280" y="6133977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98kHz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D6D312-B552-E9F5-E8B0-52DA7612BC13}"/>
              </a:ext>
            </a:extLst>
          </p:cNvPr>
          <p:cNvSpPr txBox="1"/>
          <p:nvPr/>
        </p:nvSpPr>
        <p:spPr>
          <a:xfrm>
            <a:off x="4467280" y="2995497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95kHz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081EB7-45DD-FC58-DC63-276678B4EE02}"/>
              </a:ext>
            </a:extLst>
          </p:cNvPr>
          <p:cNvSpPr txBox="1"/>
          <p:nvPr/>
        </p:nvSpPr>
        <p:spPr>
          <a:xfrm>
            <a:off x="452284" y="137652"/>
            <a:ext cx="1936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Cos wave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3619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47563E-81E1-20AB-4F61-6234B1CA5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821" y="576105"/>
            <a:ext cx="5783179" cy="25847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E07D80-95C9-6E5B-E377-F1E435242F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133" y="576106"/>
            <a:ext cx="5563046" cy="25847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D5E0F0-2983-EC19-535F-642944074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821" y="3697150"/>
            <a:ext cx="5783179" cy="25847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73EF4C-3268-F977-388B-D888EFDA2F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133" y="3646522"/>
            <a:ext cx="5563046" cy="26353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7C576F-A757-C2A2-177C-9515ADE74E71}"/>
              </a:ext>
            </a:extLst>
          </p:cNvPr>
          <p:cNvSpPr txBox="1"/>
          <p:nvPr/>
        </p:nvSpPr>
        <p:spPr>
          <a:xfrm>
            <a:off x="3899122" y="6398232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101kHz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A89B46-D236-E9AE-4065-3E17864CCC35}"/>
              </a:ext>
            </a:extLst>
          </p:cNvPr>
          <p:cNvSpPr txBox="1"/>
          <p:nvPr/>
        </p:nvSpPr>
        <p:spPr>
          <a:xfrm>
            <a:off x="4043946" y="3182196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99kHz</a:t>
            </a:r>
          </a:p>
        </p:txBody>
      </p:sp>
    </p:spTree>
    <p:extLst>
      <p:ext uri="{BB962C8B-B14F-4D97-AF65-F5344CB8AC3E}">
        <p14:creationId xmlns:p14="http://schemas.microsoft.com/office/powerpoint/2010/main" val="1972117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A1BA1A-A9B1-4DA0-AC36-F539208CF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22" y="590979"/>
            <a:ext cx="5340024" cy="27110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DF1756-4773-560B-467E-0C584E09D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7832" y="590980"/>
            <a:ext cx="5739146" cy="27110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3D4132-49DF-1B6B-D398-F1CE265B8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022" y="3844650"/>
            <a:ext cx="5340024" cy="2422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E6F999-F402-FFB9-711C-BCBB48D21A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7830" y="3817816"/>
            <a:ext cx="5739147" cy="24223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8812FD-7703-DAA0-DEDF-DBC533B425C4}"/>
              </a:ext>
            </a:extLst>
          </p:cNvPr>
          <p:cNvSpPr txBox="1"/>
          <p:nvPr/>
        </p:nvSpPr>
        <p:spPr>
          <a:xfrm>
            <a:off x="4230213" y="6386671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105kHz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15F50F-DA4D-F643-EC8C-1FF37E1A561E}"/>
              </a:ext>
            </a:extLst>
          </p:cNvPr>
          <p:cNvSpPr txBox="1"/>
          <p:nvPr/>
        </p:nvSpPr>
        <p:spPr>
          <a:xfrm>
            <a:off x="4111680" y="3411867"/>
            <a:ext cx="5198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Transient And FFT Plots for </a:t>
            </a:r>
            <a:r>
              <a:rPr lang="en-IN" dirty="0" err="1"/>
              <a:t>f</a:t>
            </a:r>
            <a:r>
              <a:rPr lang="en-IN" baseline="-25000" dirty="0" err="1"/>
              <a:t>IN</a:t>
            </a:r>
            <a:r>
              <a:rPr lang="en-IN" dirty="0"/>
              <a:t> = 102kHz</a:t>
            </a:r>
          </a:p>
        </p:txBody>
      </p:sp>
    </p:spTree>
    <p:extLst>
      <p:ext uri="{BB962C8B-B14F-4D97-AF65-F5344CB8AC3E}">
        <p14:creationId xmlns:p14="http://schemas.microsoft.com/office/powerpoint/2010/main" val="4120747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99B275E-787B-1867-9913-6F5414263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852" y="502074"/>
            <a:ext cx="10515600" cy="1325563"/>
          </a:xfrm>
        </p:spPr>
        <p:txBody>
          <a:bodyPr/>
          <a:lstStyle/>
          <a:p>
            <a:r>
              <a:rPr lang="en-US" b="1" i="1" dirty="0">
                <a:latin typeface="Aptos Narrow" panose="020B0004020202020204" pitchFamily="34" charset="0"/>
              </a:rPr>
              <a:t>                    LOW PASS FILTER (2KHz)</a:t>
            </a:r>
            <a:endParaRPr lang="en-IN" b="1" i="1" dirty="0">
              <a:latin typeface="Aptos Narrow" panose="020B00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583568-8B26-322D-59A3-2DCBD60976C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3372465" y="1953444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>
                <a:latin typeface="Aptos Narrow" panose="020B0004020202020204" pitchFamily="34" charset="0"/>
              </a:rPr>
              <a:t>             CIRCUIT DIAGRAM</a:t>
            </a:r>
            <a:endParaRPr lang="en-IN" b="1" i="1" dirty="0">
              <a:latin typeface="Aptos Narrow" panose="020B00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2414C6-CC89-1204-68DA-077F67FC3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739" y="2731955"/>
            <a:ext cx="7747052" cy="362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25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A5655B8-C661-AA00-BF26-39AC4F2D1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latin typeface="Aptos Narrow" panose="020B0004020202020204" pitchFamily="34" charset="0"/>
              </a:rPr>
              <a:t>WORKING OF A LOW PASS CIRCUIT</a:t>
            </a:r>
            <a:endParaRPr lang="en-IN" b="1" i="1" dirty="0">
              <a:latin typeface="Aptos Narrow" panose="020B000402020202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92F6A6-8BB4-2910-4981-EB3040F9C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ptos Narrow" panose="020B0004020202020204" pitchFamily="34" charset="0"/>
              </a:rPr>
              <a:t>The low pass filter allows the signals with the frequencies below the resonant frequency to pass through but attenuated the frequencies with frequencies higher than the resonant frequency</a:t>
            </a:r>
          </a:p>
          <a:p>
            <a:r>
              <a:rPr lang="en-US" dirty="0">
                <a:latin typeface="Aptos Narrow" panose="020B0004020202020204" pitchFamily="34" charset="0"/>
              </a:rPr>
              <a:t>The transfer characteristics of the low pass filter is </a:t>
            </a:r>
          </a:p>
          <a:p>
            <a:endParaRPr lang="en-IN" dirty="0">
              <a:latin typeface="Aptos Narrow" panose="020B0004020202020204" pitchFamily="34" charset="0"/>
            </a:endParaRPr>
          </a:p>
          <a:p>
            <a:r>
              <a:rPr lang="en-IN" dirty="0">
                <a:latin typeface="Aptos Narrow" panose="020B0004020202020204" pitchFamily="34" charset="0"/>
              </a:rPr>
              <a:t>At high frequencies the output will be very less according to the formula.</a:t>
            </a:r>
          </a:p>
          <a:p>
            <a:r>
              <a:rPr lang="en-IN" dirty="0">
                <a:latin typeface="Aptos Narrow" panose="020B0004020202020204" pitchFamily="34" charset="0"/>
              </a:rPr>
              <a:t>At low frequencies the output will be almost same as the input.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344FAC-A49C-CA1E-0BF7-3D5CF82DC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638" y="3562631"/>
            <a:ext cx="1609950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627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42912-7F2F-F4E3-9C81-0A01CC2DF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071716"/>
          </a:xfrm>
        </p:spPr>
        <p:txBody>
          <a:bodyPr/>
          <a:lstStyle/>
          <a:p>
            <a:pPr algn="ctr"/>
            <a:r>
              <a:rPr lang="en-IN" b="1" i="1" dirty="0">
                <a:latin typeface="Aptos Narrow" panose="020B0004020202020204" pitchFamily="34" charset="0"/>
              </a:rPr>
              <a:t>Transient Responses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DC09AE-C0CD-EED7-3A5B-8EBB31DB73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432619" y="1484671"/>
            <a:ext cx="11287434" cy="22533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AFB8B4-424C-2F82-906D-7F7A5B0760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412955" y="4245466"/>
            <a:ext cx="11297266" cy="25284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8BAF64-76F9-1A1B-E545-E1AD1480BD81}"/>
              </a:ext>
            </a:extLst>
          </p:cNvPr>
          <p:cNvSpPr txBox="1"/>
          <p:nvPr/>
        </p:nvSpPr>
        <p:spPr>
          <a:xfrm>
            <a:off x="422787" y="1071717"/>
            <a:ext cx="1750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For 1kHz signal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021F1B-2197-8ED7-E125-9F99EA6A425D}"/>
              </a:ext>
            </a:extLst>
          </p:cNvPr>
          <p:cNvSpPr txBox="1"/>
          <p:nvPr/>
        </p:nvSpPr>
        <p:spPr>
          <a:xfrm>
            <a:off x="432619" y="3781681"/>
            <a:ext cx="2104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For 10kHz signal</a:t>
            </a:r>
          </a:p>
        </p:txBody>
      </p:sp>
    </p:spTree>
    <p:extLst>
      <p:ext uri="{BB962C8B-B14F-4D97-AF65-F5344CB8AC3E}">
        <p14:creationId xmlns:p14="http://schemas.microsoft.com/office/powerpoint/2010/main" val="39311275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30561-9925-E654-F656-A10072078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1" dirty="0">
                <a:latin typeface="Aptos Narrow" panose="020B0004020202020204" pitchFamily="34" charset="0"/>
              </a:rPr>
              <a:t>Frequency Response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73FD2F-4D21-9813-E1C4-BB2235AFA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004" y="1490968"/>
            <a:ext cx="10857991" cy="487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3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9AE3CB-122B-F368-DFC4-AFDA97A1D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1" dirty="0">
                <a:latin typeface="Aptos Narrow" panose="020B0004020202020204" pitchFamily="34" charset="0"/>
              </a:rPr>
              <a:t>Calculation for RC Filter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90C5F-57AF-4200-5A9C-857C81DE8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7792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dirty="0">
                <a:latin typeface="Aptos Narrow" panose="020B0004020202020204" pitchFamily="34" charset="0"/>
              </a:rPr>
              <a:t>Values taken : R = 8.2k ohm</a:t>
            </a:r>
          </a:p>
          <a:p>
            <a:pPr marL="0" indent="0">
              <a:buNone/>
            </a:pPr>
            <a:r>
              <a:rPr lang="en-IN" sz="1600" dirty="0">
                <a:latin typeface="Aptos Narrow" panose="020B0004020202020204" pitchFamily="34" charset="0"/>
              </a:rPr>
              <a:t>                             C = 10 </a:t>
            </a:r>
            <a:r>
              <a:rPr lang="en-IN" sz="1600" dirty="0" err="1">
                <a:latin typeface="Aptos Narrow" panose="020B0004020202020204" pitchFamily="34" charset="0"/>
              </a:rPr>
              <a:t>nF</a:t>
            </a:r>
            <a:endParaRPr lang="en-IN" sz="1600" dirty="0">
              <a:latin typeface="Aptos Narrow" panose="020B0004020202020204" pitchFamily="34" charset="0"/>
            </a:endParaRPr>
          </a:p>
          <a:p>
            <a:pPr marL="0" indent="0">
              <a:buNone/>
            </a:pPr>
            <a:r>
              <a:rPr lang="en-IN" sz="1600" dirty="0">
                <a:latin typeface="Aptos Narrow" panose="020B0004020202020204" pitchFamily="34" charset="0"/>
              </a:rPr>
              <a:t>Cutoff Frequency = 1 / 2*pi*R*C</a:t>
            </a:r>
          </a:p>
          <a:p>
            <a:pPr marL="0" indent="0">
              <a:buNone/>
            </a:pPr>
            <a:r>
              <a:rPr lang="en-IN" sz="1600" dirty="0">
                <a:latin typeface="Aptos Narrow" panose="020B0004020202020204" pitchFamily="34" charset="0"/>
              </a:rPr>
              <a:t>                                = 1/6.28 x 8.2k x 10n</a:t>
            </a:r>
          </a:p>
          <a:p>
            <a:pPr marL="0" indent="0">
              <a:buNone/>
            </a:pPr>
            <a:r>
              <a:rPr lang="en-IN" sz="1600" dirty="0">
                <a:latin typeface="Aptos Narrow" panose="020B0004020202020204" pitchFamily="34" charset="0"/>
              </a:rPr>
              <a:t>                                = 1941.8983 Hz</a:t>
            </a:r>
          </a:p>
          <a:p>
            <a:pPr marL="0" indent="0">
              <a:buNone/>
            </a:pPr>
            <a:r>
              <a:rPr lang="en-IN" sz="1600" dirty="0">
                <a:latin typeface="Aptos Narrow" panose="020B0004020202020204" pitchFamily="34" charset="0"/>
              </a:rPr>
              <a:t>                                = 2k Hz(approx.)</a:t>
            </a:r>
          </a:p>
          <a:p>
            <a:pPr marL="0" indent="0">
              <a:buNone/>
            </a:pPr>
            <a:endParaRPr lang="en-IN" sz="1600" dirty="0">
              <a:latin typeface="Aptos Narrow" panose="020B0004020202020204" pitchFamily="34" charset="0"/>
            </a:endParaRPr>
          </a:p>
          <a:p>
            <a:pPr marL="0" indent="0">
              <a:buNone/>
            </a:pPr>
            <a:r>
              <a:rPr lang="en-IN" sz="1600" dirty="0" err="1">
                <a:latin typeface="Aptos Narrow" panose="020B0004020202020204" pitchFamily="34" charset="0"/>
              </a:rPr>
              <a:t>V</a:t>
            </a:r>
            <a:r>
              <a:rPr lang="en-IN" sz="1600" baseline="-25000" dirty="0" err="1">
                <a:latin typeface="Aptos Narrow" panose="020B0004020202020204" pitchFamily="34" charset="0"/>
              </a:rPr>
              <a:t>out</a:t>
            </a:r>
            <a:r>
              <a:rPr lang="en-IN" sz="1600" baseline="-25000" dirty="0">
                <a:latin typeface="Aptos Narrow" panose="020B0004020202020204" pitchFamily="34" charset="0"/>
              </a:rPr>
              <a:t> </a:t>
            </a:r>
            <a:r>
              <a:rPr lang="en-IN" sz="1600" dirty="0">
                <a:latin typeface="Aptos Narrow" panose="020B0004020202020204" pitchFamily="34" charset="0"/>
              </a:rPr>
              <a:t>/ V</a:t>
            </a:r>
            <a:r>
              <a:rPr lang="en-IN" sz="1600" baseline="-25000" dirty="0">
                <a:latin typeface="Aptos Narrow" panose="020B0004020202020204" pitchFamily="34" charset="0"/>
              </a:rPr>
              <a:t>in</a:t>
            </a:r>
            <a:r>
              <a:rPr lang="en-IN" sz="1600" dirty="0">
                <a:latin typeface="Aptos Narrow" panose="020B0004020202020204" pitchFamily="34" charset="0"/>
              </a:rPr>
              <a:t> = (1/</a:t>
            </a:r>
            <a:r>
              <a:rPr lang="en-IN" sz="1600" dirty="0" err="1">
                <a:latin typeface="Aptos Narrow" panose="020B0004020202020204" pitchFamily="34" charset="0"/>
              </a:rPr>
              <a:t>sC</a:t>
            </a:r>
            <a:r>
              <a:rPr lang="en-IN" sz="1600" dirty="0">
                <a:latin typeface="Aptos Narrow" panose="020B0004020202020204" pitchFamily="34" charset="0"/>
              </a:rPr>
              <a:t> )/ R + (1/</a:t>
            </a:r>
            <a:r>
              <a:rPr lang="en-IN" sz="1600" dirty="0" err="1">
                <a:latin typeface="Aptos Narrow" panose="020B0004020202020204" pitchFamily="34" charset="0"/>
              </a:rPr>
              <a:t>sC</a:t>
            </a:r>
            <a:r>
              <a:rPr lang="en-IN" sz="1600" dirty="0">
                <a:latin typeface="Aptos Narrow" panose="020B0004020202020204" pitchFamily="34" charset="0"/>
              </a:rPr>
              <a:t> )</a:t>
            </a:r>
          </a:p>
          <a:p>
            <a:pPr marL="0" indent="0">
              <a:buNone/>
            </a:pPr>
            <a:r>
              <a:rPr lang="en-IN" sz="1600" dirty="0">
                <a:latin typeface="Aptos Narrow" panose="020B0004020202020204" pitchFamily="34" charset="0"/>
              </a:rPr>
              <a:t>                   = 1/ 1 + </a:t>
            </a:r>
            <a:r>
              <a:rPr lang="en-IN" sz="1600" dirty="0" err="1">
                <a:latin typeface="Aptos Narrow" panose="020B0004020202020204" pitchFamily="34" charset="0"/>
              </a:rPr>
              <a:t>sCR</a:t>
            </a:r>
            <a:endParaRPr lang="en-IN" sz="1600" dirty="0">
              <a:latin typeface="Aptos Narrow" panose="020B0004020202020204" pitchFamily="34" charset="0"/>
            </a:endParaRPr>
          </a:p>
          <a:p>
            <a:pPr marL="0" indent="0">
              <a:buNone/>
            </a:pPr>
            <a:endParaRPr lang="en-IN" sz="1600" dirty="0">
              <a:latin typeface="Aptos Narrow" panose="020B0004020202020204" pitchFamily="34" charset="0"/>
            </a:endParaRPr>
          </a:p>
          <a:p>
            <a:pPr marL="0" indent="0">
              <a:buNone/>
            </a:pPr>
            <a:r>
              <a:rPr lang="pt-BR" sz="1600" b="0" i="0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|</a:t>
            </a:r>
            <a:r>
              <a:rPr lang="pt-BR" sz="1600" dirty="0">
                <a:solidFill>
                  <a:srgbClr val="000000"/>
                </a:solidFill>
                <a:latin typeface="Aptos Narrow" panose="020B0004020202020204" pitchFamily="34" charset="0"/>
              </a:rPr>
              <a:t>V</a:t>
            </a:r>
            <a:r>
              <a:rPr lang="pt-BR" sz="1600" baseline="-25000" dirty="0">
                <a:solidFill>
                  <a:srgbClr val="000000"/>
                </a:solidFill>
                <a:latin typeface="Aptos Narrow" panose="020B0004020202020204" pitchFamily="34" charset="0"/>
              </a:rPr>
              <a:t>out</a:t>
            </a:r>
            <a:r>
              <a:rPr lang="pt-BR" sz="1600" dirty="0">
                <a:solidFill>
                  <a:srgbClr val="000000"/>
                </a:solidFill>
                <a:latin typeface="Aptos Narrow" panose="020B0004020202020204" pitchFamily="34" charset="0"/>
              </a:rPr>
              <a:t>/V</a:t>
            </a:r>
            <a:r>
              <a:rPr lang="pt-BR" sz="1600" baseline="-25000" dirty="0">
                <a:solidFill>
                  <a:srgbClr val="000000"/>
                </a:solidFill>
                <a:latin typeface="Aptos Narrow" panose="020B0004020202020204" pitchFamily="34" charset="0"/>
              </a:rPr>
              <a:t>in</a:t>
            </a:r>
            <a:r>
              <a:rPr lang="pt-BR" sz="1600" b="0" i="0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|=1/root(1+(RCω)</a:t>
            </a:r>
            <a:r>
              <a:rPr lang="pt-BR" sz="1600" b="0" i="0" baseline="30000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2</a:t>
            </a:r>
            <a:r>
              <a:rPr lang="pt-BR" sz="1600" b="0" i="0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)</a:t>
            </a:r>
            <a:br>
              <a:rPr lang="pt-BR" sz="1600" dirty="0">
                <a:latin typeface="Aptos Narrow" panose="020B0004020202020204" pitchFamily="34" charset="0"/>
              </a:rPr>
            </a:br>
            <a:endParaRPr lang="en-IN" sz="1600" dirty="0">
              <a:latin typeface="Aptos Narrow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3ACCF7-5D19-5126-5D8E-7CD806FDD63A}"/>
              </a:ext>
            </a:extLst>
          </p:cNvPr>
          <p:cNvSpPr txBox="1"/>
          <p:nvPr/>
        </p:nvSpPr>
        <p:spPr>
          <a:xfrm>
            <a:off x="5712542" y="1825625"/>
            <a:ext cx="4513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>
                <a:latin typeface="Aptos Narrow" panose="020B0004020202020204" pitchFamily="34" charset="0"/>
              </a:rPr>
              <a:t>-3 dB Cut-off Frequency</a:t>
            </a:r>
          </a:p>
          <a:p>
            <a:pPr algn="l"/>
            <a:endParaRPr lang="en-IN" dirty="0">
              <a:latin typeface="Aptos Narrow" panose="020B0004020202020204" pitchFamily="34" charset="0"/>
            </a:endParaRPr>
          </a:p>
          <a:p>
            <a:pPr algn="l"/>
            <a:r>
              <a:rPr lang="en-IN" dirty="0">
                <a:latin typeface="Aptos Narrow" panose="020B0004020202020204" pitchFamily="34" charset="0"/>
              </a:rPr>
              <a:t>|</a:t>
            </a:r>
            <a:r>
              <a:rPr lang="en-IN" dirty="0" err="1">
                <a:latin typeface="Aptos Narrow" panose="020B0004020202020204" pitchFamily="34" charset="0"/>
              </a:rPr>
              <a:t>V</a:t>
            </a:r>
            <a:r>
              <a:rPr lang="en-IN" baseline="-25000" dirty="0" err="1">
                <a:latin typeface="Aptos Narrow" panose="020B0004020202020204" pitchFamily="34" charset="0"/>
              </a:rPr>
              <a:t>out</a:t>
            </a:r>
            <a:r>
              <a:rPr lang="en-IN" dirty="0">
                <a:latin typeface="Aptos Narrow" panose="020B0004020202020204" pitchFamily="34" charset="0"/>
              </a:rPr>
              <a:t>/V</a:t>
            </a:r>
            <a:r>
              <a:rPr lang="en-IN" baseline="-25000" dirty="0">
                <a:latin typeface="Aptos Narrow" panose="020B0004020202020204" pitchFamily="34" charset="0"/>
              </a:rPr>
              <a:t>in</a:t>
            </a:r>
            <a:r>
              <a:rPr lang="en-IN" dirty="0">
                <a:latin typeface="Aptos Narrow" panose="020B0004020202020204" pitchFamily="34" charset="0"/>
              </a:rPr>
              <a:t>| = 1/</a:t>
            </a:r>
            <a:r>
              <a:rPr lang="en-IN" b="0" i="0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 √2</a:t>
            </a:r>
            <a:br>
              <a:rPr lang="en-IN" dirty="0">
                <a:latin typeface="Aptos Narrow" panose="020B0004020202020204" pitchFamily="34" charset="0"/>
              </a:rPr>
            </a:br>
            <a:r>
              <a:rPr lang="en-IN" dirty="0">
                <a:latin typeface="Aptos Narrow" panose="020B0004020202020204" pitchFamily="34" charset="0"/>
              </a:rPr>
              <a:t>|</a:t>
            </a:r>
            <a:r>
              <a:rPr lang="pt-BR" b="0" i="0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1/√(1+(RCω)^2)| = 1/√2</a:t>
            </a:r>
            <a:br>
              <a:rPr lang="pt-BR" dirty="0">
                <a:latin typeface="Aptos Narrow" panose="020B0004020202020204" pitchFamily="34" charset="0"/>
              </a:rPr>
            </a:br>
            <a:endParaRPr lang="en-IN" dirty="0">
              <a:latin typeface="Aptos Narrow" panose="020B0004020202020204" pitchFamily="34" charset="0"/>
            </a:endParaRP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1/(1+(RC</a:t>
            </a:r>
            <a:r>
              <a:rPr lang="el-GR" b="0" i="0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ω</a:t>
            </a:r>
            <a:r>
              <a:rPr lang="en-IN" b="0" i="0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)^2) = ½</a:t>
            </a:r>
            <a:endParaRPr lang="en-IN" dirty="0">
              <a:latin typeface="Aptos Narrow" panose="020B0004020202020204" pitchFamily="34" charset="0"/>
            </a:endParaRPr>
          </a:p>
          <a:p>
            <a:pPr algn="l"/>
            <a:r>
              <a:rPr lang="en-IN" dirty="0">
                <a:latin typeface="Aptos Narrow" panose="020B0004020202020204" pitchFamily="34" charset="0"/>
              </a:rPr>
              <a:t>(</a:t>
            </a:r>
            <a:r>
              <a:rPr lang="en-IN" dirty="0" err="1">
                <a:latin typeface="Aptos Narrow" panose="020B0004020202020204" pitchFamily="34" charset="0"/>
              </a:rPr>
              <a:t>R.C.w</a:t>
            </a:r>
            <a:r>
              <a:rPr lang="en-IN" dirty="0">
                <a:latin typeface="Aptos Narrow" panose="020B0004020202020204" pitchFamily="34" charset="0"/>
              </a:rPr>
              <a:t>)^2 = 1</a:t>
            </a:r>
          </a:p>
          <a:p>
            <a:pPr algn="l"/>
            <a:r>
              <a:rPr lang="en-IN" dirty="0">
                <a:latin typeface="Aptos Narrow" panose="020B0004020202020204" pitchFamily="34" charset="0"/>
              </a:rPr>
              <a:t>w = 1/RC</a:t>
            </a:r>
          </a:p>
          <a:p>
            <a:pPr algn="l"/>
            <a:r>
              <a:rPr lang="en-IN" dirty="0">
                <a:latin typeface="Aptos Narrow" panose="020B0004020202020204" pitchFamily="34" charset="0"/>
              </a:rPr>
              <a:t>f = 1/2piRC</a:t>
            </a:r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70698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0E6F3-3593-08D1-E0C2-E8A5054C2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35599"/>
            <a:ext cx="10515600" cy="913871"/>
          </a:xfrm>
        </p:spPr>
        <p:txBody>
          <a:bodyPr>
            <a:normAutofit/>
          </a:bodyPr>
          <a:lstStyle/>
          <a:p>
            <a:pPr algn="ctr"/>
            <a:r>
              <a:rPr lang="en-IN" sz="2000" dirty="0"/>
              <a:t>Low Pass Filter Transient Plot for frequency of 1kHz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65923D-B02A-05A1-8BDF-3001B549B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334" y="847195"/>
            <a:ext cx="7620000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2378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68477-D0D9-7F5B-A092-27E24448B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7733"/>
            <a:ext cx="10515600" cy="1185334"/>
          </a:xfrm>
        </p:spPr>
        <p:txBody>
          <a:bodyPr>
            <a:normAutofit/>
          </a:bodyPr>
          <a:lstStyle/>
          <a:p>
            <a:pPr algn="ctr"/>
            <a:r>
              <a:rPr lang="en-IN" sz="2000" dirty="0"/>
              <a:t>Low Pass Filter Transient Plot for frequency of 10kHz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D8D112-07A6-AC69-F83A-2EB585BD9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356658"/>
            <a:ext cx="7620000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011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45A540D-4333-56A9-B881-9302D5481E3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pPr algn="ctr"/>
            <a:r>
              <a:rPr lang="en-US" b="1" i="1" dirty="0"/>
              <a:t>                   LT SPICE SIMULATION</a:t>
            </a:r>
            <a:endParaRPr lang="en-IN" b="1" i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3B50B5-74F9-A3D2-9CE0-345D2BB892C5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25625"/>
            <a:ext cx="121920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b="1" i="1" dirty="0"/>
              <a:t>    CIRCUIT DIAGRAM</a:t>
            </a:r>
            <a:endParaRPr lang="en-IN" b="1" i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94C361-AC4C-F7DC-9AA1-F0EAC928EE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79"/>
          <a:stretch/>
        </p:blipFill>
        <p:spPr>
          <a:xfrm>
            <a:off x="766916" y="2391199"/>
            <a:ext cx="10903974" cy="3999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47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914400"/>
            <a:ext cx="7078132" cy="5029200"/>
          </a:xfrm>
        </p:spPr>
        <p:txBody>
          <a:bodyPr>
            <a:normAutofit/>
          </a:bodyPr>
          <a:lstStyle/>
          <a:p>
            <a:r>
              <a:rPr lang="en-US" sz="7200" dirty="0"/>
              <a:t>THANK YOU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 flipV="1">
            <a:off x="10618838" y="5943599"/>
            <a:ext cx="97929" cy="45719"/>
          </a:xfrm>
        </p:spPr>
        <p:txBody>
          <a:bodyPr anchor="ctr">
            <a:normAutofit fontScale="2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4759C1-4933-7E76-6143-E12539DB3B28}"/>
              </a:ext>
            </a:extLst>
          </p:cNvPr>
          <p:cNvSpPr txBox="1"/>
          <p:nvPr/>
        </p:nvSpPr>
        <p:spPr>
          <a:xfrm>
            <a:off x="4591665" y="472712"/>
            <a:ext cx="4680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dirty="0">
                <a:latin typeface="Aptos Narrow" panose="020B0004020202020204" pitchFamily="34" charset="0"/>
              </a:rPr>
              <a:t>FINAL 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9A9021-7653-6BAE-0B37-E1756AD32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608" y="1904999"/>
            <a:ext cx="10775990" cy="3048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444B7A-431E-6C9F-9988-BDE004974305}"/>
              </a:ext>
            </a:extLst>
          </p:cNvPr>
          <p:cNvSpPr txBox="1"/>
          <p:nvPr/>
        </p:nvSpPr>
        <p:spPr>
          <a:xfrm>
            <a:off x="943897" y="1327355"/>
            <a:ext cx="8711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The high frequency signal (100K) is down converted to a low frequency signal (2K)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4707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0445E-6FCF-57D7-AC75-9AD9C64380F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b="1" i="1" dirty="0">
                <a:latin typeface="Aptos Narrow" panose="020B0004020202020204" pitchFamily="34" charset="0"/>
              </a:rPr>
              <a:t>                       QUADRATURE OSCILLATOR</a:t>
            </a:r>
            <a:endParaRPr lang="en-IN" b="1" i="1" dirty="0">
              <a:latin typeface="Aptos Narrow" panose="020B0004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F5D9BE-3B78-4490-D9AA-873D2141AB92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4227871" y="1543665"/>
            <a:ext cx="5417573" cy="4633298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>
                <a:latin typeface="Aptos Narrow" panose="020B0004020202020204" pitchFamily="34" charset="0"/>
              </a:rPr>
              <a:t>   CIRCUIT DIAGRAM</a:t>
            </a:r>
            <a:endParaRPr lang="en-IN" b="1" i="1" dirty="0">
              <a:latin typeface="Aptos Narrow" panose="020B00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124A5-A398-8BF1-A178-CE924D67F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188" y="2072916"/>
            <a:ext cx="9015412" cy="460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833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3694F37-5AB8-BF33-A143-46BFC553F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454"/>
            <a:ext cx="10515600" cy="1325563"/>
          </a:xfrm>
        </p:spPr>
        <p:txBody>
          <a:bodyPr/>
          <a:lstStyle/>
          <a:p>
            <a:pPr algn="ctr"/>
            <a:r>
              <a:rPr lang="en-US" b="1" i="1" dirty="0">
                <a:latin typeface="Aptos Narrow" panose="020B0004020202020204" pitchFamily="34" charset="0"/>
              </a:rPr>
              <a:t>WORKING OF THE OSCILLATOR</a:t>
            </a:r>
            <a:endParaRPr lang="en-IN" b="1" i="1" dirty="0">
              <a:latin typeface="Aptos Narrow" panose="020B000402020202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14F3D20-E159-FE99-801B-2F1872B3A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52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ptos Narrow" panose="020B0004020202020204" pitchFamily="34" charset="0"/>
              </a:rPr>
              <a:t>Initially there is no output but due to the positive feedback and the non-ideal behavior of the op-amps there is a slight perturbation.</a:t>
            </a:r>
          </a:p>
          <a:p>
            <a:r>
              <a:rPr lang="en-US" sz="2400" dirty="0">
                <a:latin typeface="Aptos Narrow" panose="020B0004020202020204" pitchFamily="34" charset="0"/>
              </a:rPr>
              <a:t>The sine output from the inverting integrator is fed as input into the non-inverting integrator. </a:t>
            </a:r>
          </a:p>
          <a:p>
            <a:r>
              <a:rPr lang="en-US" sz="2400" dirty="0">
                <a:latin typeface="Aptos Narrow" panose="020B0004020202020204" pitchFamily="34" charset="0"/>
              </a:rPr>
              <a:t>Sine wave will get integrated into cosine  and the cosine will get integrated into sine.</a:t>
            </a:r>
          </a:p>
          <a:p>
            <a:r>
              <a:rPr lang="en-US" sz="2400" dirty="0">
                <a:latin typeface="Aptos Narrow" panose="020B0004020202020204" pitchFamily="34" charset="0"/>
              </a:rPr>
              <a:t>To make the loop gain 1 as we don’t want amplification in every cycle because of which the output might saturate at a particular level  R</a:t>
            </a:r>
            <a:r>
              <a:rPr lang="en-US" sz="2400" baseline="-25000" dirty="0">
                <a:latin typeface="Aptos Narrow" panose="020B0004020202020204" pitchFamily="34" charset="0"/>
              </a:rPr>
              <a:t>1</a:t>
            </a:r>
            <a:r>
              <a:rPr lang="en-US" sz="2400" dirty="0">
                <a:latin typeface="Aptos Narrow" panose="020B0004020202020204" pitchFamily="34" charset="0"/>
              </a:rPr>
              <a:t>C</a:t>
            </a:r>
            <a:r>
              <a:rPr lang="en-US" sz="2400" baseline="-25000" dirty="0">
                <a:latin typeface="Aptos Narrow" panose="020B0004020202020204" pitchFamily="34" charset="0"/>
              </a:rPr>
              <a:t>1</a:t>
            </a:r>
            <a:r>
              <a:rPr lang="en-US" sz="2400" dirty="0">
                <a:latin typeface="Aptos Narrow" panose="020B0004020202020204" pitchFamily="34" charset="0"/>
              </a:rPr>
              <a:t> = R</a:t>
            </a:r>
            <a:r>
              <a:rPr lang="en-US" sz="2400" baseline="-25000" dirty="0">
                <a:latin typeface="Aptos Narrow" panose="020B0004020202020204" pitchFamily="34" charset="0"/>
              </a:rPr>
              <a:t>2</a:t>
            </a:r>
            <a:r>
              <a:rPr lang="en-US" sz="2400" dirty="0">
                <a:latin typeface="Aptos Narrow" panose="020B0004020202020204" pitchFamily="34" charset="0"/>
              </a:rPr>
              <a:t>C</a:t>
            </a:r>
            <a:r>
              <a:rPr lang="en-US" sz="2400" baseline="-25000" dirty="0">
                <a:latin typeface="Aptos Narrow" panose="020B0004020202020204" pitchFamily="34" charset="0"/>
              </a:rPr>
              <a:t>2</a:t>
            </a:r>
            <a:r>
              <a:rPr lang="en-US" sz="2400" dirty="0">
                <a:latin typeface="Aptos Narrow" panose="020B0004020202020204" pitchFamily="34" charset="0"/>
              </a:rPr>
              <a:t> = R</a:t>
            </a:r>
            <a:r>
              <a:rPr lang="en-US" sz="2400" baseline="-25000" dirty="0">
                <a:latin typeface="Aptos Narrow" panose="020B0004020202020204" pitchFamily="34" charset="0"/>
              </a:rPr>
              <a:t>3</a:t>
            </a:r>
            <a:r>
              <a:rPr lang="en-US" sz="2400" dirty="0">
                <a:latin typeface="Aptos Narrow" panose="020B0004020202020204" pitchFamily="34" charset="0"/>
              </a:rPr>
              <a:t>C</a:t>
            </a:r>
            <a:r>
              <a:rPr lang="en-US" sz="2400" baseline="-25000" dirty="0">
                <a:latin typeface="Aptos Narrow" panose="020B0004020202020204" pitchFamily="34" charset="0"/>
              </a:rPr>
              <a:t>3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30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56643-2CAC-D1E3-4176-ABE667AA7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6580"/>
          </a:xfrm>
        </p:spPr>
        <p:txBody>
          <a:bodyPr/>
          <a:lstStyle/>
          <a:p>
            <a:pPr algn="ctr"/>
            <a:r>
              <a:rPr lang="en-US" b="1" i="1" dirty="0">
                <a:latin typeface="Aptos Narrow" panose="020B0004020202020204" pitchFamily="34" charset="0"/>
              </a:rPr>
              <a:t>Calculation of the fosc</a:t>
            </a:r>
            <a:endParaRPr lang="en-IN" b="1" i="1" dirty="0">
              <a:latin typeface="Aptos Narrow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CFD5B-5372-9F7B-79AC-8AD335CEB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411706"/>
            <a:ext cx="11534274" cy="5081168"/>
          </a:xfrm>
        </p:spPr>
        <p:txBody>
          <a:bodyPr>
            <a:normAutofit fontScale="85000" lnSpcReduction="20000"/>
          </a:bodyPr>
          <a:lstStyle/>
          <a:p>
            <a:pPr marL="457200">
              <a:lnSpc>
                <a:spcPct val="107000"/>
              </a:lnSpc>
            </a:pP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+2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(1/C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 / (R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+ 1/C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 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1/(1+R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 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 the voltage divider circuit of R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COS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((1 + R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S)/ R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 *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+2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 the gain equation of the non-inverting amplifier</a:t>
            </a:r>
          </a:p>
          <a:p>
            <a:pPr marL="457200">
              <a:lnSpc>
                <a:spcPct val="107000"/>
              </a:lnSpc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( -1/R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 * 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COS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 the gain equation of the inverting amplifier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loop gain should be 1 so that there will be no problems with the saturation of the output.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Loop gain = 1 = 1/(1+R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S)* ((1 + R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S)/ R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S)* ( -1/R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S)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US" sz="2000" dirty="0"/>
              <a:t>R1C1 = R2C2 = R3C3   substituting this in the above loop gain equation we get 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US" sz="2000" dirty="0"/>
              <a:t>(-1/RCS )(1/RCS) = 1 = (</a:t>
            </a:r>
            <a:r>
              <a:rPr lang="en-US" sz="2000" dirty="0" err="1"/>
              <a:t>wRC</a:t>
            </a:r>
            <a:r>
              <a:rPr lang="en-US" sz="2000" dirty="0"/>
              <a:t>) =(2*pi*fosc *RC) 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US" sz="2000" dirty="0"/>
              <a:t>Fosc= 1 /2*pi*RC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en-US" sz="2000" dirty="0"/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371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0A985-D065-A8C8-621A-43B6ABC4F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1" dirty="0">
                <a:latin typeface="Aptos Narrow" panose="020B0004020202020204" pitchFamily="34" charset="0"/>
              </a:rPr>
              <a:t>Output of Quadrature Oscillator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3EFC0-B247-DAB2-9575-5DCE7588E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19" y="1805080"/>
            <a:ext cx="11850880" cy="341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82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76FF2-781F-64C5-CD97-BC01BDBD5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1" dirty="0">
                <a:latin typeface="Aptos Narrow" panose="020B0004020202020204" pitchFamily="34" charset="0"/>
              </a:rPr>
              <a:t>FFT OF SINE OUTPUT OF OSCILLATOR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01BE60-03C0-D40E-0C94-94C0CCBFE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585" y="1572164"/>
            <a:ext cx="11046106" cy="462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222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1156</TotalTime>
  <Words>1139</Words>
  <Application>Microsoft Office PowerPoint</Application>
  <PresentationFormat>Widescreen</PresentationFormat>
  <Paragraphs>118</Paragraphs>
  <Slides>30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Aptos Narrow</vt:lpstr>
      <vt:lpstr>Arial</vt:lpstr>
      <vt:lpstr>Calibri</vt:lpstr>
      <vt:lpstr>Calibri Light</vt:lpstr>
      <vt:lpstr>Courier New</vt:lpstr>
      <vt:lpstr>Office Theme</vt:lpstr>
      <vt:lpstr>ANALOG ELECTRONIC CIRCUITS COURSE PROJECT   QUADRATURE DOWN OSCILLATOR</vt:lpstr>
      <vt:lpstr>THE APPLICATION OF THE QUADRATURE DOWN CONVERTER </vt:lpstr>
      <vt:lpstr>                   LT SPICE SIMULATION</vt:lpstr>
      <vt:lpstr>PowerPoint Presentation</vt:lpstr>
      <vt:lpstr>                       QUADRATURE OSCILLATOR</vt:lpstr>
      <vt:lpstr>WORKING OF THE OSCILLATOR</vt:lpstr>
      <vt:lpstr>Calculation of the fosc</vt:lpstr>
      <vt:lpstr>Output of Quadrature Oscillator</vt:lpstr>
      <vt:lpstr>FFT OF SINE OUTPUT OF OSCILLATOR</vt:lpstr>
      <vt:lpstr>FFT OF COS OUTPUT OF OSCILLATOR</vt:lpstr>
      <vt:lpstr>            MIXER(SWITCH)</vt:lpstr>
      <vt:lpstr>WORKING OF A MIXER (SWITCH)</vt:lpstr>
      <vt:lpstr>Mixer Parameters</vt:lpstr>
      <vt:lpstr>Transient Plots for varying VIF</vt:lpstr>
      <vt:lpstr>PowerPoint Presentation</vt:lpstr>
      <vt:lpstr>Mathematical form of the output of the mixer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LOW PASS FILTER (2KHz)</vt:lpstr>
      <vt:lpstr>WORKING OF A LOW PASS CIRCUIT</vt:lpstr>
      <vt:lpstr>Transient Responses</vt:lpstr>
      <vt:lpstr>Frequency Response</vt:lpstr>
      <vt:lpstr>Calculation for RC Filter</vt:lpstr>
      <vt:lpstr>Low Pass Filter Transient Plot for frequency of 1kHz</vt:lpstr>
      <vt:lpstr>Low Pass Filter Transient Plot for frequency of 10kHz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ANALOG ELECTRONIC CIRCUITS COURSE PROJECT  QUARDRATURE DOWN OSCILLATOR</dc:title>
  <dc:creator>sanjana sheela</dc:creator>
  <cp:lastModifiedBy>Praveen Chinna</cp:lastModifiedBy>
  <cp:revision>6</cp:revision>
  <dcterms:created xsi:type="dcterms:W3CDTF">2024-04-19T18:15:04Z</dcterms:created>
  <dcterms:modified xsi:type="dcterms:W3CDTF">2024-04-20T18:04:02Z</dcterms:modified>
</cp:coreProperties>
</file>

<file path=docProps/thumbnail.jpeg>
</file>